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73"/>
  </p:notesMasterIdLst>
  <p:handoutMasterIdLst>
    <p:handoutMasterId r:id="rId74"/>
  </p:handoutMasterIdLst>
  <p:sldIdLst>
    <p:sldId id="256" r:id="rId7"/>
    <p:sldId id="257" r:id="rId8"/>
    <p:sldId id="271" r:id="rId9"/>
    <p:sldId id="258" r:id="rId10"/>
    <p:sldId id="300" r:id="rId11"/>
    <p:sldId id="303" r:id="rId12"/>
    <p:sldId id="272" r:id="rId13"/>
    <p:sldId id="273" r:id="rId14"/>
    <p:sldId id="262" r:id="rId15"/>
    <p:sldId id="263" r:id="rId16"/>
    <p:sldId id="264" r:id="rId17"/>
    <p:sldId id="268" r:id="rId18"/>
    <p:sldId id="269" r:id="rId19"/>
    <p:sldId id="321" r:id="rId20"/>
    <p:sldId id="313" r:id="rId21"/>
    <p:sldId id="270" r:id="rId22"/>
    <p:sldId id="274" r:id="rId23"/>
    <p:sldId id="277" r:id="rId24"/>
    <p:sldId id="278" r:id="rId25"/>
    <p:sldId id="320" r:id="rId26"/>
    <p:sldId id="279" r:id="rId27"/>
    <p:sldId id="310" r:id="rId28"/>
    <p:sldId id="280" r:id="rId29"/>
    <p:sldId id="283" r:id="rId30"/>
    <p:sldId id="284" r:id="rId31"/>
    <p:sldId id="285" r:id="rId32"/>
    <p:sldId id="286" r:id="rId33"/>
    <p:sldId id="314" r:id="rId34"/>
    <p:sldId id="301" r:id="rId35"/>
    <p:sldId id="287" r:id="rId36"/>
    <p:sldId id="288" r:id="rId37"/>
    <p:sldId id="311" r:id="rId38"/>
    <p:sldId id="307" r:id="rId39"/>
    <p:sldId id="289" r:id="rId40"/>
    <p:sldId id="290" r:id="rId41"/>
    <p:sldId id="328" r:id="rId42"/>
    <p:sldId id="275" r:id="rId43"/>
    <p:sldId id="291" r:id="rId44"/>
    <p:sldId id="312" r:id="rId45"/>
    <p:sldId id="292" r:id="rId46"/>
    <p:sldId id="304" r:id="rId47"/>
    <p:sldId id="305" r:id="rId48"/>
    <p:sldId id="298" r:id="rId49"/>
    <p:sldId id="322" r:id="rId50"/>
    <p:sldId id="323" r:id="rId51"/>
    <p:sldId id="324" r:id="rId52"/>
    <p:sldId id="325" r:id="rId53"/>
    <p:sldId id="326" r:id="rId54"/>
    <p:sldId id="327" r:id="rId55"/>
    <p:sldId id="276" r:id="rId56"/>
    <p:sldId id="296" r:id="rId57"/>
    <p:sldId id="329" r:id="rId58"/>
    <p:sldId id="330" r:id="rId59"/>
    <p:sldId id="297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303"/>
            <p14:sldId id="272"/>
            <p14:sldId id="273"/>
            <p14:sldId id="262"/>
            <p14:sldId id="263"/>
            <p14:sldId id="264"/>
            <p14:sldId id="268"/>
            <p14:sldId id="269"/>
            <p14:sldId id="321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328"/>
            <p14:sldId id="275"/>
            <p14:sldId id="291"/>
            <p14:sldId id="312"/>
            <p14:sldId id="292"/>
            <p14:sldId id="304"/>
            <p14:sldId id="305"/>
            <p14:sldId id="298"/>
            <p14:sldId id="322"/>
            <p14:sldId id="323"/>
            <p14:sldId id="324"/>
            <p14:sldId id="325"/>
            <p14:sldId id="326"/>
            <p14:sldId id="327"/>
            <p14:sldId id="276"/>
            <p14:sldId id="296"/>
            <p14:sldId id="329"/>
            <p14:sldId id="330"/>
            <p14:sldId id="29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2017/5/25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4.wmf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8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mtClean="0"/>
              <a:t>2017.5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1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92126"/>
              </p:ext>
            </p:extLst>
          </p:nvPr>
        </p:nvGraphicFramePr>
        <p:xfrm>
          <a:off x="2699792" y="178990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1" name="Equation" r:id="rId3" imgW="1688367" imgH="393529" progId="Equation.DSMT4">
                  <p:embed/>
                </p:oleObj>
              </mc:Choice>
              <mc:Fallback>
                <p:oleObj name="Equation" r:id="rId3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8990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1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曲边网格处理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直边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网格稀疏</a:t>
            </a:r>
            <a:endParaRPr lang="en-US" altLang="zh-CN" dirty="0" smtClean="0"/>
          </a:p>
          <a:p>
            <a:pPr lvl="1"/>
            <a:r>
              <a:rPr lang="zh-CN" altLang="en-US" dirty="0"/>
              <a:t>法</a:t>
            </a:r>
            <a:r>
              <a:rPr lang="zh-CN" altLang="en-US" dirty="0" smtClean="0"/>
              <a:t>向量、面积等误差</a:t>
            </a:r>
            <a:endParaRPr lang="en-US" altLang="zh-CN" dirty="0" smtClean="0"/>
          </a:p>
          <a:p>
            <a:r>
              <a:rPr lang="zh-CN" altLang="en-US" dirty="0"/>
              <a:t>曲边</a:t>
            </a:r>
            <a:r>
              <a:rPr lang="zh-CN" altLang="en-US" dirty="0" smtClean="0"/>
              <a:t>网格修正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3141553"/>
            <a:ext cx="4049395" cy="35998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80" y="3140968"/>
            <a:ext cx="404939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356992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6593" r="8047" b="2560"/>
          <a:stretch/>
        </p:blipFill>
        <p:spPr bwMode="auto">
          <a:xfrm>
            <a:off x="5585367" y="9778"/>
            <a:ext cx="3595145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2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3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4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5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6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2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8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9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0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1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9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截距</a:t>
            </a:r>
            <a:r>
              <a:rPr lang="en-US" altLang="zh-CN" kern="0" dirty="0" smtClean="0"/>
              <a:t>5.0</a:t>
            </a:r>
            <a:r>
              <a:rPr lang="zh-CN" altLang="en-US" kern="0" dirty="0" smtClean="0"/>
              <a:t>到</a:t>
            </a:r>
            <a:r>
              <a:rPr lang="en-US" altLang="zh-CN" kern="0" dirty="0" smtClean="0"/>
              <a:t>5.5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  <a:r>
              <a:rPr lang="zh-CN" altLang="en-US" kern="0" dirty="0" smtClean="0"/>
              <a:t>，</a:t>
            </a: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smtClean="0"/>
              <a:t>=640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</a:t>
            </a:r>
            <a:r>
              <a:rPr lang="zh-CN" altLang="en-US" kern="0" dirty="0" smtClean="0"/>
              <a:t>接近</a:t>
            </a:r>
            <a:endParaRPr lang="en-US" altLang="zh-CN" kern="0" dirty="0" smtClean="0"/>
          </a:p>
          <a:p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基于通量重构的</a:t>
            </a:r>
            <a:r>
              <a:rPr lang="zh-CN" altLang="zh-CN" dirty="0" smtClean="0"/>
              <a:t>隐</a:t>
            </a:r>
            <a:r>
              <a:rPr lang="zh-CN" altLang="zh-CN" dirty="0"/>
              <a:t>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亚</a:t>
            </a:r>
            <a:r>
              <a:rPr lang="zh-CN" altLang="en-US" dirty="0" smtClean="0"/>
              <a:t>网格等效粘性系数分析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亚临界圆柱绕流算例</a:t>
            </a:r>
            <a:endParaRPr lang="en-US" altLang="zh-CN" dirty="0" smtClean="0"/>
          </a:p>
          <a:p>
            <a:r>
              <a:rPr lang="zh-CN" altLang="en-US" dirty="0" smtClean="0"/>
              <a:t>新型壁面模型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近壁区：代数湍流模型</a:t>
            </a:r>
            <a:endParaRPr lang="en-US" altLang="zh-CN" dirty="0" smtClean="0"/>
          </a:p>
          <a:p>
            <a:pPr lvl="1"/>
            <a:r>
              <a:rPr lang="zh-CN" altLang="en-US" dirty="0"/>
              <a:t>远离壁</a:t>
            </a:r>
            <a:r>
              <a:rPr lang="zh-CN" altLang="en-US" dirty="0" smtClean="0"/>
              <a:t>面：隐式大涡模拟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仅使用局部变量，适用于非结构网格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0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1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391251"/>
              </p:ext>
            </p:extLst>
          </p:nvPr>
        </p:nvGraphicFramePr>
        <p:xfrm>
          <a:off x="755576" y="2852936"/>
          <a:ext cx="5310592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16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2852936"/>
                        <a:ext cx="5310592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4265780" y="4420394"/>
            <a:ext cx="4114743" cy="23042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t="8775" r="8857" b="2071"/>
          <a:stretch/>
        </p:blipFill>
        <p:spPr bwMode="auto">
          <a:xfrm>
            <a:off x="5967470" y="2260394"/>
            <a:ext cx="2413053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9076" r="10143" b="2604"/>
          <a:stretch/>
        </p:blipFill>
        <p:spPr bwMode="auto">
          <a:xfrm>
            <a:off x="4829617" y="2699068"/>
            <a:ext cx="4054475" cy="3599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9333" r="5750" b="1645"/>
          <a:stretch/>
        </p:blipFill>
        <p:spPr bwMode="auto">
          <a:xfrm>
            <a:off x="259239" y="2699068"/>
            <a:ext cx="4208468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r>
              <a:rPr lang="zh-CN" altLang="en-US" dirty="0"/>
              <a:t>雷诺切应力</a:t>
            </a:r>
            <a:endParaRPr lang="en-US" altLang="zh-CN" dirty="0" smtClean="0"/>
          </a:p>
          <a:p>
            <a:r>
              <a:rPr lang="zh-CN" altLang="en-US" dirty="0" smtClean="0"/>
              <a:t>分离区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5" b="4163"/>
          <a:stretch/>
        </p:blipFill>
        <p:spPr bwMode="auto">
          <a:xfrm>
            <a:off x="36691" y="4058064"/>
            <a:ext cx="5399405" cy="2894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3" t="62070" r="9272" b="6891"/>
          <a:stretch/>
        </p:blipFill>
        <p:spPr bwMode="auto">
          <a:xfrm>
            <a:off x="35496" y="2860162"/>
            <a:ext cx="5400000" cy="2008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284984"/>
            <a:ext cx="3275856" cy="2921509"/>
          </a:xfrm>
          <a:prstGeom prst="rect">
            <a:avLst/>
          </a:prstGeom>
        </p:spPr>
      </p:pic>
      <p:pic>
        <p:nvPicPr>
          <p:cNvPr id="48130" name="图片 5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35301" r="3003" b="4692"/>
          <a:stretch/>
        </p:blipFill>
        <p:spPr bwMode="auto">
          <a:xfrm>
            <a:off x="2987824" y="1196752"/>
            <a:ext cx="6080547" cy="132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瞬时流向速度截面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平板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台阶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2699" r="2183" b="9216"/>
          <a:stretch/>
        </p:blipFill>
        <p:spPr bwMode="auto">
          <a:xfrm>
            <a:off x="395536" y="2924944"/>
            <a:ext cx="4320000" cy="3489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917" r="1869" b="4106"/>
          <a:stretch/>
        </p:blipFill>
        <p:spPr bwMode="auto">
          <a:xfrm>
            <a:off x="4855800" y="2892928"/>
            <a:ext cx="3986575" cy="348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8920"/>
            <a:ext cx="303712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尺度流向涡</a:t>
            </a:r>
            <a:endParaRPr lang="en-US" altLang="zh-CN" dirty="0" smtClean="0"/>
          </a:p>
          <a:p>
            <a:pPr lvl="1"/>
            <a:r>
              <a:rPr lang="zh-CN" altLang="en-US" dirty="0"/>
              <a:t>准定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/>
              <a:t>失稳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490" r="547" b="1609"/>
          <a:stretch/>
        </p:blipFill>
        <p:spPr bwMode="auto">
          <a:xfrm>
            <a:off x="4220274" y="1916832"/>
            <a:ext cx="4888230" cy="4319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77307" y="2913281"/>
            <a:ext cx="4134653" cy="1440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" y="4365104"/>
            <a:ext cx="4134147" cy="19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分离区</a:t>
            </a:r>
            <a:endParaRPr lang="en-US" altLang="zh-CN" dirty="0"/>
          </a:p>
          <a:p>
            <a:r>
              <a:rPr lang="zh-CN" altLang="en-US" dirty="0" smtClean="0"/>
              <a:t>失稳、流向涡</a:t>
            </a:r>
            <a:endParaRPr lang="en-US" altLang="zh-CN" dirty="0" smtClean="0"/>
          </a:p>
          <a:p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0167" y="1412776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213376"/>
            <a:ext cx="40494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上游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 = 0.01</a:t>
            </a:r>
            <a:r>
              <a:rPr lang="zh-CN" altLang="en-US" dirty="0" smtClean="0"/>
              <a:t>主频</a:t>
            </a:r>
            <a:endParaRPr lang="en-US" altLang="zh-CN" dirty="0" smtClean="0"/>
          </a:p>
          <a:p>
            <a:r>
              <a:rPr lang="zh-CN" altLang="en-US" dirty="0"/>
              <a:t>台阶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展向差别不大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下游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依然以低频为主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压力脉动幅度升高了</a:t>
            </a:r>
            <a:r>
              <a:rPr lang="zh-CN" altLang="en-US" dirty="0"/>
              <a:t>一个量级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采用高精度通量重构方法对前台阶诱导转捩流动进行了隐式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r>
              <a:rPr lang="zh-CN" altLang="zh-CN" dirty="0" smtClean="0"/>
              <a:t>平板流动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验证</a:t>
            </a:r>
            <a:r>
              <a:rPr lang="zh-CN" altLang="zh-CN" dirty="0"/>
              <a:t>了入口扰动本身不能引起流动转</a:t>
            </a:r>
            <a:r>
              <a:rPr lang="zh-CN" altLang="zh-CN" dirty="0" smtClean="0"/>
              <a:t>捩</a:t>
            </a:r>
            <a:endParaRPr lang="en-US" altLang="zh-CN" dirty="0" smtClean="0"/>
          </a:p>
          <a:p>
            <a:r>
              <a:rPr lang="zh-CN" altLang="en-US" dirty="0" smtClean="0"/>
              <a:t>前台阶</a:t>
            </a:r>
            <a:r>
              <a:rPr lang="zh-CN" altLang="zh-CN" dirty="0" smtClean="0"/>
              <a:t>平均</a:t>
            </a:r>
            <a:r>
              <a:rPr lang="zh-CN" altLang="zh-CN" dirty="0"/>
              <a:t>流动</a:t>
            </a:r>
            <a:r>
              <a:rPr lang="zh-CN" altLang="zh-CN" dirty="0" smtClean="0"/>
              <a:t>结果</a:t>
            </a:r>
            <a:endParaRPr lang="en-US" altLang="zh-CN" dirty="0" smtClean="0"/>
          </a:p>
          <a:p>
            <a:pPr lvl="1"/>
            <a:r>
              <a:rPr lang="zh-CN" altLang="zh-CN" dirty="0"/>
              <a:t>台阶前会产生流动分离，分离区外的流线会发生</a:t>
            </a:r>
            <a:r>
              <a:rPr lang="zh-CN" altLang="zh-CN" dirty="0" smtClean="0"/>
              <a:t>弯曲</a:t>
            </a:r>
            <a:endParaRPr lang="en-US" altLang="zh-CN" dirty="0" smtClean="0"/>
          </a:p>
          <a:p>
            <a:r>
              <a:rPr lang="zh-CN" altLang="en-US" dirty="0" smtClean="0"/>
              <a:t>前台阶瞬时流动结果</a:t>
            </a:r>
            <a:endParaRPr lang="en-US" altLang="zh-CN" dirty="0" smtClean="0"/>
          </a:p>
          <a:p>
            <a:pPr lvl="1"/>
            <a:r>
              <a:rPr lang="en-US" altLang="zh-CN" dirty="0"/>
              <a:t>Taylor-</a:t>
            </a:r>
            <a:r>
              <a:rPr lang="en-US" altLang="zh-CN" dirty="0" err="1"/>
              <a:t>Gortler</a:t>
            </a:r>
            <a:r>
              <a:rPr lang="zh-CN" altLang="zh-CN" dirty="0" smtClean="0"/>
              <a:t>不稳定性</a:t>
            </a:r>
            <a:r>
              <a:rPr lang="zh-CN" altLang="en-US" dirty="0" smtClean="0"/>
              <a:t>，</a:t>
            </a:r>
            <a:r>
              <a:rPr lang="zh-CN" altLang="zh-CN" dirty="0"/>
              <a:t>流向</a:t>
            </a:r>
            <a:r>
              <a:rPr lang="zh-CN" altLang="zh-CN" dirty="0" smtClean="0"/>
              <a:t>涡</a:t>
            </a:r>
            <a:endParaRPr lang="en-US" altLang="zh-CN" dirty="0" smtClean="0"/>
          </a:p>
          <a:p>
            <a:pPr lvl="1"/>
            <a:r>
              <a:rPr lang="zh-CN" altLang="zh-CN" dirty="0"/>
              <a:t>越过台阶面后，会在台阶下游边界层里诱导产生展向</a:t>
            </a:r>
            <a:r>
              <a:rPr lang="zh-CN" altLang="zh-CN" dirty="0" smtClean="0"/>
              <a:t>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进一步发展形成发卡涡，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87095" y="6577013"/>
            <a:ext cx="42242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/>
              <a:t>李万爱，博士论文，</a:t>
            </a:r>
            <a:r>
              <a:rPr lang="en-US" altLang="zh-CN" sz="1050" dirty="0" smtClean="0"/>
              <a:t>《</a:t>
            </a:r>
            <a:r>
              <a:rPr lang="zh-CN" altLang="en-US" sz="1050" dirty="0"/>
              <a:t>非结构网格高精度数值方法的若干问题研究</a:t>
            </a:r>
            <a:r>
              <a:rPr lang="en-US" altLang="zh-CN" sz="1050" dirty="0" smtClean="0"/>
              <a:t>》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分析其数值性质</a:t>
            </a:r>
            <a:endParaRPr lang="en-US" altLang="zh-CN" dirty="0" smtClean="0"/>
          </a:p>
          <a:p>
            <a:pPr lvl="1"/>
            <a:r>
              <a:rPr lang="zh-CN" altLang="en-US" dirty="0"/>
              <a:t>圆柱绕</a:t>
            </a:r>
            <a:r>
              <a:rPr lang="zh-CN" altLang="en-US" dirty="0" smtClean="0"/>
              <a:t>流算例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仅使用当地变量</a:t>
            </a:r>
            <a:endParaRPr lang="en-US" altLang="zh-CN" dirty="0" smtClean="0"/>
          </a:p>
          <a:p>
            <a:r>
              <a:rPr lang="zh-CN" altLang="en-US" smtClean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基于</a:t>
            </a:r>
            <a:r>
              <a:rPr lang="zh-CN" altLang="zh-CN" dirty="0"/>
              <a:t>高精度通量重构方法的隐式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高波数下会产生等效涡粘系数下降的</a:t>
            </a:r>
            <a:r>
              <a:rPr lang="zh-CN" altLang="zh-CN" dirty="0" smtClean="0"/>
              <a:t>现象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可能</a:t>
            </a:r>
            <a:r>
              <a:rPr lang="zh-CN" altLang="zh-CN" dirty="0"/>
              <a:t>与网格尺度过大时的计算不稳定性</a:t>
            </a:r>
            <a:r>
              <a:rPr lang="zh-CN" altLang="zh-CN" dirty="0" smtClean="0"/>
              <a:t>相关</a:t>
            </a:r>
            <a:endParaRPr lang="en-US" altLang="zh-CN" smtClean="0"/>
          </a:p>
          <a:p>
            <a:pPr lvl="1"/>
            <a:r>
              <a:rPr lang="zh-CN" altLang="zh-CN" smtClean="0"/>
              <a:t>可能</a:t>
            </a:r>
            <a:r>
              <a:rPr lang="zh-CN" altLang="zh-CN" dirty="0"/>
              <a:t>通过对通量重构方法进行修改从而获得更好的等效涡粘系数</a:t>
            </a:r>
            <a:r>
              <a:rPr lang="zh-CN" altLang="zh-CN" dirty="0" smtClean="0"/>
              <a:t>分布</a:t>
            </a:r>
            <a:endParaRPr lang="zh-CN" altLang="zh-CN" dirty="0"/>
          </a:p>
          <a:p>
            <a:r>
              <a:rPr lang="zh-CN" altLang="zh-CN" dirty="0" smtClean="0"/>
              <a:t>新型</a:t>
            </a:r>
            <a:r>
              <a:rPr lang="zh-CN" altLang="zh-CN" dirty="0"/>
              <a:t>壁面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转换区内仍存在速度拐折和雷诺应力偏差，通过调整过渡函数中的参数可能对这一现象得到</a:t>
            </a:r>
            <a:r>
              <a:rPr lang="zh-CN" altLang="zh-CN" dirty="0" smtClean="0"/>
              <a:t>改善</a:t>
            </a:r>
            <a:endParaRPr lang="zh-CN" altLang="zh-CN" dirty="0"/>
          </a:p>
          <a:p>
            <a:r>
              <a:rPr lang="zh-CN" altLang="zh-CN" dirty="0" smtClean="0"/>
              <a:t>低速</a:t>
            </a:r>
            <a:r>
              <a:rPr lang="zh-CN" altLang="zh-CN" dirty="0"/>
              <a:t>边界层中的前台阶诱导转捩</a:t>
            </a:r>
            <a:r>
              <a:rPr lang="zh-CN" altLang="zh-CN" dirty="0" smtClean="0"/>
              <a:t>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不同雷诺数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</a:t>
            </a:r>
            <a:r>
              <a:rPr lang="zh-CN" altLang="zh-CN" dirty="0" smtClean="0"/>
              <a:t>台阶高度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zh-CN" altLang="en-US" sz="4000" dirty="0" smtClean="0"/>
              <a:t>谢谢！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/>
              <a:t>Lax P D. Numerical solution of partial differential equations. The American Mathematical Monthly, 1965, 72(2):74-84.</a:t>
            </a:r>
            <a:endParaRPr lang="zh-CN" altLang="zh-CN" sz="1800" dirty="0"/>
          </a:p>
          <a:p>
            <a:pPr lvl="0"/>
            <a:r>
              <a:rPr lang="en-US" altLang="zh-CN" sz="1800" dirty="0"/>
              <a:t>Lax P D, </a:t>
            </a:r>
            <a:r>
              <a:rPr lang="en-US" altLang="zh-CN" sz="1800" dirty="0" err="1"/>
              <a:t>Wendroff</a:t>
            </a:r>
            <a:r>
              <a:rPr lang="en-US" altLang="zh-CN" sz="1800" dirty="0"/>
              <a:t> B. Difference schemes for hyperbolic equations with high order of accuracy. Communications on pure and applied mathematics, 1964, 17(3): 381-398.</a:t>
            </a:r>
            <a:endParaRPr lang="zh-CN" altLang="zh-CN" sz="1800" dirty="0"/>
          </a:p>
          <a:p>
            <a:pPr lvl="0"/>
            <a:r>
              <a:rPr lang="en-US" altLang="zh-CN" sz="1800" dirty="0"/>
              <a:t>Godunov S K, </a:t>
            </a:r>
            <a:r>
              <a:rPr lang="en-US" altLang="zh-CN" sz="1800" dirty="0" err="1"/>
              <a:t>Zabrodin</a:t>
            </a:r>
            <a:r>
              <a:rPr lang="en-US" altLang="zh-CN" sz="1800" dirty="0"/>
              <a:t> A V, Ivanov M I, </a:t>
            </a:r>
            <a:r>
              <a:rPr lang="en-US" altLang="zh-CN" sz="1800" dirty="0" err="1"/>
              <a:t>Kraiko</a:t>
            </a:r>
            <a:r>
              <a:rPr lang="en-US" altLang="zh-CN" sz="1800" dirty="0"/>
              <a:t> A N, </a:t>
            </a:r>
            <a:r>
              <a:rPr lang="en-US" altLang="zh-CN" sz="1800" dirty="0" err="1"/>
              <a:t>Prokopov</a:t>
            </a:r>
            <a:r>
              <a:rPr lang="en-US" altLang="zh-CN" sz="1800" dirty="0"/>
              <a:t> G P. Numerical solution of multidimensional problems of gas dynamics. Moscow </a:t>
            </a:r>
            <a:r>
              <a:rPr lang="en-US" altLang="zh-CN" sz="1800" dirty="0" err="1"/>
              <a:t>Izdatel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Nauka</a:t>
            </a:r>
            <a:r>
              <a:rPr lang="en-US" altLang="zh-CN" sz="1800" dirty="0"/>
              <a:t>, 1976, 1.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Morinishi</a:t>
            </a:r>
            <a:r>
              <a:rPr lang="en-US" altLang="zh-CN" sz="1800" dirty="0"/>
              <a:t> Y, Lund T S, </a:t>
            </a:r>
            <a:r>
              <a:rPr lang="en-US" altLang="zh-CN" sz="1800" dirty="0" err="1"/>
              <a:t>Vasilyev</a:t>
            </a:r>
            <a:r>
              <a:rPr lang="en-US" altLang="zh-CN" sz="1800" dirty="0"/>
              <a:t> O V, </a:t>
            </a:r>
            <a:r>
              <a:rPr lang="en-US" altLang="zh-CN" sz="1800" dirty="0" err="1"/>
              <a:t>Moin</a:t>
            </a:r>
            <a:r>
              <a:rPr lang="en-US" altLang="zh-CN" sz="1800" dirty="0"/>
              <a:t> P. Fully conservative higher order finite difference schemes for incompressible flow. Journal of computational physics, 1998, 143(1): 90-124.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Zhong</a:t>
            </a:r>
            <a:r>
              <a:rPr lang="en-US" altLang="zh-CN" sz="1800" dirty="0"/>
              <a:t> X. High-order finite-difference schemes for numerical simulation of hypersonic boundary-layer transition. Journal of Computational Physics, 1998, 144(2): 662-709.</a:t>
            </a:r>
            <a:endParaRPr lang="zh-CN" altLang="zh-CN" sz="1800" dirty="0"/>
          </a:p>
          <a:p>
            <a:r>
              <a:rPr lang="en-US" altLang="zh-CN" sz="1800" dirty="0"/>
              <a:t>Li W, Ren Y X. High-order k-exact WENO finite volume schemes for solving gas dynamic Euler equations on unstructured grids. International Journal for Numerical Methods in Fluids, 2012, 70(6): 742-763.</a:t>
            </a:r>
            <a:endParaRPr lang="zh-CN" altLang="zh-CN" sz="1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82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 err="1"/>
              <a:t>Dumbser</a:t>
            </a:r>
            <a:r>
              <a:rPr lang="en-US" altLang="zh-CN" sz="1800" dirty="0"/>
              <a:t> M, </a:t>
            </a:r>
            <a:r>
              <a:rPr lang="en-US" altLang="zh-CN" sz="1800" dirty="0" err="1"/>
              <a:t>Käser</a:t>
            </a:r>
            <a:r>
              <a:rPr lang="en-US" altLang="zh-CN" sz="1800" dirty="0"/>
              <a:t> M. Arbitrary high order non-oscillatory finite volume schemes on unstructured meshes for linear hyperbolic systems. Journal of Computational Physics, 2007, 221(2): 693-723.</a:t>
            </a:r>
            <a:endParaRPr lang="zh-CN" altLang="zh-CN" sz="1800" dirty="0"/>
          </a:p>
          <a:p>
            <a:pPr lvl="0"/>
            <a:r>
              <a:rPr lang="en-US" altLang="zh-CN" sz="1800" dirty="0"/>
              <a:t>Cockburn B, Shu C W. TVB </a:t>
            </a:r>
            <a:r>
              <a:rPr lang="en-US" altLang="zh-CN" sz="1800" dirty="0" err="1"/>
              <a:t>Runge-Kutta</a:t>
            </a:r>
            <a:r>
              <a:rPr lang="en-US" altLang="zh-CN" sz="1800" dirty="0"/>
              <a:t> local projection discontinuous </a:t>
            </a:r>
            <a:r>
              <a:rPr lang="en-US" altLang="zh-CN" sz="1800" dirty="0" err="1"/>
              <a:t>Galerkin</a:t>
            </a:r>
            <a:r>
              <a:rPr lang="en-US" altLang="zh-CN" sz="1800" dirty="0"/>
              <a:t> finite element method for conservation laws. II. General framework. Mathematics of Computation, 1989, 52(186): 411-435.</a:t>
            </a:r>
            <a:endParaRPr lang="zh-CN" altLang="zh-CN" sz="1800" dirty="0"/>
          </a:p>
          <a:p>
            <a:pPr lvl="0"/>
            <a:r>
              <a:rPr lang="en-US" altLang="zh-CN" sz="1800" dirty="0"/>
              <a:t>Huynh H T. A flux reconstruction approach to high-order schemes including discontinuous </a:t>
            </a:r>
            <a:r>
              <a:rPr lang="en-US" altLang="zh-CN" sz="1800" dirty="0" err="1"/>
              <a:t>Galerkin</a:t>
            </a:r>
            <a:r>
              <a:rPr lang="en-US" altLang="zh-CN" sz="1800" dirty="0"/>
              <a:t> methods // 18th AIAA Computational Fluid Dynamics Conference. 2007: 4079.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Hussaini</a:t>
            </a:r>
            <a:r>
              <a:rPr lang="en-US" altLang="zh-CN" sz="1800" dirty="0"/>
              <a:t> M Y, </a:t>
            </a:r>
            <a:r>
              <a:rPr lang="en-US" altLang="zh-CN" sz="1800" dirty="0" err="1"/>
              <a:t>Zang</a:t>
            </a:r>
            <a:r>
              <a:rPr lang="en-US" altLang="zh-CN" sz="1800" dirty="0"/>
              <a:t> T A. Spectral methods in fluid dynamics. Annual review of fluid mechanics, 1987, 19(1): 339-367.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Karniadakis</a:t>
            </a:r>
            <a:r>
              <a:rPr lang="en-US" altLang="zh-CN" sz="1800" dirty="0"/>
              <a:t> G, Sherwin S. Spectral/</a:t>
            </a:r>
            <a:r>
              <a:rPr lang="en-US" altLang="zh-CN" sz="1800" dirty="0" err="1"/>
              <a:t>hp</a:t>
            </a:r>
            <a:r>
              <a:rPr lang="en-US" altLang="zh-CN" sz="1800" dirty="0"/>
              <a:t> element methods for computational fluid dynamics. Oxford: Oxford University Press, 2013.</a:t>
            </a:r>
            <a:endParaRPr lang="zh-CN" altLang="zh-CN" sz="1800" dirty="0"/>
          </a:p>
          <a:p>
            <a:pPr lvl="0"/>
            <a:r>
              <a:rPr lang="en-US" altLang="zh-CN" sz="1800" dirty="0"/>
              <a:t>Wang Z J. Spectral (finite) volume method for conservation laws on unstructured grids. basic formulation: Basic formulation. Journal of Computational Physics, 2002, 178(1): 210-251.</a:t>
            </a:r>
            <a:endParaRPr lang="zh-CN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415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/>
              <a:t>Liu Y, </a:t>
            </a:r>
            <a:r>
              <a:rPr lang="en-US" altLang="zh-CN" sz="1800" dirty="0" err="1"/>
              <a:t>Vinokur</a:t>
            </a:r>
            <a:r>
              <a:rPr lang="en-US" altLang="zh-CN" sz="1800" dirty="0"/>
              <a:t> M, Wang Z J. Spectral difference method for unstructured grids I: basic formulation. Journal of Computational Physics, 2006, 216(2): 780-801.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Spalart</a:t>
            </a:r>
            <a:r>
              <a:rPr lang="en-US" altLang="zh-CN" sz="1800" dirty="0"/>
              <a:t> P R. Detached-eddy simulation. Annual review of fluid mechanics, 2009, 41: 181-202.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Spalart</a:t>
            </a:r>
            <a:r>
              <a:rPr lang="en-US" altLang="zh-CN" sz="1800" dirty="0"/>
              <a:t> P R, Deck S, </a:t>
            </a:r>
            <a:r>
              <a:rPr lang="en-US" altLang="zh-CN" sz="1800" dirty="0" err="1"/>
              <a:t>Shur</a:t>
            </a:r>
            <a:r>
              <a:rPr lang="en-US" altLang="zh-CN" sz="1800" dirty="0"/>
              <a:t> M L, Squires K D, </a:t>
            </a:r>
            <a:r>
              <a:rPr lang="en-US" altLang="zh-CN" sz="1800" dirty="0" err="1"/>
              <a:t>Strlets</a:t>
            </a:r>
            <a:r>
              <a:rPr lang="en-US" altLang="zh-CN" sz="1800" dirty="0"/>
              <a:t> M K, </a:t>
            </a:r>
            <a:r>
              <a:rPr lang="en-US" altLang="zh-CN" sz="1800" dirty="0" err="1"/>
              <a:t>Travin</a:t>
            </a:r>
            <a:r>
              <a:rPr lang="en-US" altLang="zh-CN" sz="1800" dirty="0"/>
              <a:t> A. A new version of detached-eddy simulation, resistant to ambiguous grid densities. Theoretical and computational fluid dynamics, 2006, 20(3): 181-195.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Travin</a:t>
            </a:r>
            <a:r>
              <a:rPr lang="en-US" altLang="zh-CN" sz="1800" dirty="0"/>
              <a:t> A K, </a:t>
            </a:r>
            <a:r>
              <a:rPr lang="en-US" altLang="zh-CN" sz="1800" dirty="0" err="1"/>
              <a:t>Shur</a:t>
            </a:r>
            <a:r>
              <a:rPr lang="en-US" altLang="zh-CN" sz="1800" dirty="0"/>
              <a:t> M L, </a:t>
            </a:r>
            <a:r>
              <a:rPr lang="en-US" altLang="zh-CN" sz="1800" dirty="0" err="1"/>
              <a:t>Spalart</a:t>
            </a:r>
            <a:r>
              <a:rPr lang="en-US" altLang="zh-CN" sz="1800" dirty="0"/>
              <a:t> P R, Strelets M K. Improvement of delayed detached-eddy simulation for LES with wall modelling. // ECCOMAS CFD 2006: Proceedings of the European Conference on Computational Fluid Dynamics, </a:t>
            </a:r>
            <a:r>
              <a:rPr lang="en-US" altLang="zh-CN" sz="1800" dirty="0" err="1"/>
              <a:t>Egmond</a:t>
            </a:r>
            <a:r>
              <a:rPr lang="en-US" altLang="zh-CN" sz="1800" dirty="0"/>
              <a:t> </a:t>
            </a:r>
            <a:r>
              <a:rPr lang="en-US" altLang="zh-CN" sz="1800" dirty="0" err="1"/>
              <a:t>aan</a:t>
            </a:r>
            <a:r>
              <a:rPr lang="en-US" altLang="zh-CN" sz="1800" dirty="0"/>
              <a:t> Zee, The Netherlands, September 5-8, 2006. Delft University of Technology; European Community on Computational Methods in Applied Sciences (ECCOMAS), 2006.</a:t>
            </a:r>
            <a:endParaRPr lang="zh-CN" altLang="zh-CN" sz="1800" dirty="0"/>
          </a:p>
          <a:p>
            <a:pPr lvl="0"/>
            <a:r>
              <a:rPr lang="en-US" altLang="zh-CN" sz="1800" dirty="0"/>
              <a:t>Li X L, Fu D X, Ma Y W, Liang X. Direct numerical simulation of compressible turbulent flows. </a:t>
            </a:r>
            <a:r>
              <a:rPr lang="en-US" altLang="zh-CN" sz="1800" dirty="0" err="1"/>
              <a:t>Acta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Mechanica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Sinica</a:t>
            </a:r>
            <a:r>
              <a:rPr lang="en-US" altLang="zh-CN" sz="1800" dirty="0"/>
              <a:t>, 2010, 26(6): 795-806.</a:t>
            </a:r>
            <a:endParaRPr lang="zh-CN" altLang="zh-CN" sz="1800" dirty="0"/>
          </a:p>
          <a:p>
            <a:pPr lvl="0"/>
            <a:r>
              <a:rPr lang="en-US" altLang="zh-CN" sz="1800" dirty="0"/>
              <a:t>Xiao Z, Liu J, Huang J, Fu S. Numerical dissipation effects on massive separation around tandem cylinders[J]. AIAA journal, 2012, 50(5): 1119-1136.</a:t>
            </a:r>
            <a:endParaRPr lang="zh-CN" altLang="zh-CN" sz="1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30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/>
              <a:t>Wang B, </a:t>
            </a:r>
            <a:r>
              <a:rPr lang="en-US" altLang="zh-CN" sz="1800" dirty="0" err="1"/>
              <a:t>Zha</a:t>
            </a:r>
            <a:r>
              <a:rPr lang="en-US" altLang="zh-CN" sz="1800" dirty="0"/>
              <a:t> G, Shen Y. Detached-Eddy Simulations of a Circular Cylinder Using a Low Diffusion E-CUSP and High-Order WENO Scheme //38th Fluid Dynamics Conference and Exhibit. 2008: 3855.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Nagarajan</a:t>
            </a:r>
            <a:r>
              <a:rPr lang="en-US" altLang="zh-CN" sz="1800" dirty="0"/>
              <a:t> S, </a:t>
            </a:r>
            <a:r>
              <a:rPr lang="en-US" altLang="zh-CN" sz="1800" dirty="0" err="1"/>
              <a:t>Lele</a:t>
            </a:r>
            <a:r>
              <a:rPr lang="en-US" altLang="zh-CN" sz="1800" dirty="0"/>
              <a:t> S K, </a:t>
            </a:r>
            <a:r>
              <a:rPr lang="en-US" altLang="zh-CN" sz="1800" dirty="0" err="1"/>
              <a:t>Ferziger</a:t>
            </a:r>
            <a:r>
              <a:rPr lang="en-US" altLang="zh-CN" sz="1800" dirty="0"/>
              <a:t> J H. A robust high-order compact method for large eddy simulation. Journal of Computational Physics, 2003, 191(2): 392-419.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Titarev</a:t>
            </a:r>
            <a:r>
              <a:rPr lang="en-US" altLang="zh-CN" sz="1800" dirty="0"/>
              <a:t> V A, Toro E F. ADER schemes for three-dimensional non-linear hyperbolic systems. Journal of Computational Physics, 2005, 204(2): 715-736.</a:t>
            </a:r>
            <a:endParaRPr lang="zh-CN" altLang="zh-CN" sz="1800" dirty="0"/>
          </a:p>
          <a:p>
            <a:pPr lvl="0"/>
            <a:r>
              <a:rPr lang="en-US" altLang="zh-CN" sz="1800" dirty="0"/>
              <a:t>Nguyen N, </a:t>
            </a:r>
            <a:r>
              <a:rPr lang="en-US" altLang="zh-CN" sz="1800" dirty="0" err="1"/>
              <a:t>Persson</a:t>
            </a:r>
            <a:r>
              <a:rPr lang="en-US" altLang="zh-CN" sz="1800" dirty="0"/>
              <a:t> P O, </a:t>
            </a:r>
            <a:r>
              <a:rPr lang="en-US" altLang="zh-CN" sz="1800" dirty="0" err="1"/>
              <a:t>Peraire</a:t>
            </a:r>
            <a:r>
              <a:rPr lang="en-US" altLang="zh-CN" sz="1800" dirty="0"/>
              <a:t> J. RANS solutions using high order discontinuous </a:t>
            </a:r>
            <a:r>
              <a:rPr lang="en-US" altLang="zh-CN" sz="1800" dirty="0" err="1"/>
              <a:t>Galerkin</a:t>
            </a:r>
            <a:r>
              <a:rPr lang="en-US" altLang="zh-CN" sz="1800" dirty="0"/>
              <a:t> methods //45th AIAA Aerospace Sciences Meeting and Exhibit. 2007: 914.</a:t>
            </a:r>
            <a:endParaRPr lang="zh-CN" altLang="zh-CN" sz="1800" dirty="0"/>
          </a:p>
          <a:p>
            <a:pPr lvl="0"/>
            <a:r>
              <a:rPr lang="en-US" altLang="zh-CN" sz="1800" dirty="0"/>
              <a:t>Gao J, Li X. Detached eddy simulation of flow over NACA0012 airfoil at high angle of attack with spectral difference method //52nd Aerospace Sciences Meeting. 2014: 0425.</a:t>
            </a:r>
            <a:endParaRPr lang="zh-CN" altLang="zh-CN" sz="1800" dirty="0"/>
          </a:p>
          <a:p>
            <a:pPr lvl="0"/>
            <a:r>
              <a:rPr lang="en-US" altLang="zh-CN" sz="1800" dirty="0"/>
              <a:t>Shi L, Zhou C, Wang Z J. Adaptive RANS Solution with the High-order Correction Procedure via Reconstruction Method //54th AIAA Aerospace Sciences Meeting. 2016: 1826.</a:t>
            </a:r>
            <a:endParaRPr lang="zh-CN" altLang="zh-CN" sz="1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42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/>
              <a:t>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/>
              <a:t>Gao J, Li X. Numerical Simulation of the Noise from Tandem Cylinder Flow with Spectral Difference Method //54th AIAA Aerospace Sciences Meeting. 2016: 0256.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Ceze</a:t>
            </a:r>
            <a:r>
              <a:rPr lang="en-US" altLang="zh-CN" sz="1800" dirty="0"/>
              <a:t> M, </a:t>
            </a:r>
            <a:r>
              <a:rPr lang="en-US" altLang="zh-CN" sz="1800" dirty="0" err="1"/>
              <a:t>Fidkowski</a:t>
            </a:r>
            <a:r>
              <a:rPr lang="en-US" altLang="zh-CN" sz="1800" dirty="0"/>
              <a:t> K. Pseudo-transient continuation, solution update methods, and CFL strategies for DG </a:t>
            </a:r>
            <a:r>
              <a:rPr lang="en-US" altLang="zh-CN" sz="1800" dirty="0" err="1"/>
              <a:t>discretizations</a:t>
            </a:r>
            <a:r>
              <a:rPr lang="en-US" altLang="zh-CN" sz="1800" dirty="0"/>
              <a:t> of the RANS-SA equations //21st AIAA Computational Fluid Dynamics Conference. 2013: 2686.</a:t>
            </a:r>
            <a:endParaRPr lang="zh-CN" altLang="zh-CN" sz="1800" dirty="0"/>
          </a:p>
          <a:p>
            <a:pPr lvl="0"/>
            <a:r>
              <a:rPr lang="en-US" altLang="zh-CN" sz="1800" dirty="0"/>
              <a:t>Oliver T, </a:t>
            </a:r>
            <a:r>
              <a:rPr lang="en-US" altLang="zh-CN" sz="1800" dirty="0" err="1"/>
              <a:t>Darmofal</a:t>
            </a:r>
            <a:r>
              <a:rPr lang="en-US" altLang="zh-CN" sz="1800" dirty="0"/>
              <a:t> D. An unsteady adaptation algorithm for discontinuous </a:t>
            </a:r>
            <a:r>
              <a:rPr lang="en-US" altLang="zh-CN" sz="1800" dirty="0" err="1"/>
              <a:t>Galerkin</a:t>
            </a:r>
            <a:r>
              <a:rPr lang="en-US" altLang="zh-CN" sz="1800" dirty="0"/>
              <a:t> </a:t>
            </a:r>
            <a:r>
              <a:rPr lang="en-US" altLang="zh-CN" sz="1800" dirty="0" err="1"/>
              <a:t>discretizations</a:t>
            </a:r>
            <a:r>
              <a:rPr lang="en-US" altLang="zh-CN" sz="1800" dirty="0"/>
              <a:t> of the RANS equations //18th AIAA Computational Fluid Dynamics Conference. 2007: 3940.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Bassi</a:t>
            </a:r>
            <a:r>
              <a:rPr lang="en-US" altLang="zh-CN" sz="1800" dirty="0"/>
              <a:t> F, </a:t>
            </a:r>
            <a:r>
              <a:rPr lang="en-US" altLang="zh-CN" sz="1800" dirty="0" err="1"/>
              <a:t>Crivellini</a:t>
            </a:r>
            <a:r>
              <a:rPr lang="en-US" altLang="zh-CN" sz="1800" dirty="0"/>
              <a:t> A, </a:t>
            </a:r>
            <a:r>
              <a:rPr lang="en-US" altLang="zh-CN" sz="1800" dirty="0" err="1"/>
              <a:t>Rebay</a:t>
            </a:r>
            <a:r>
              <a:rPr lang="en-US" altLang="zh-CN" sz="1800" dirty="0"/>
              <a:t> S, </a:t>
            </a:r>
            <a:r>
              <a:rPr lang="en-US" altLang="zh-CN" sz="1800" dirty="0" err="1"/>
              <a:t>Savini</a:t>
            </a:r>
            <a:r>
              <a:rPr lang="en-US" altLang="zh-CN" sz="1800" dirty="0"/>
              <a:t> M. Discontinuous </a:t>
            </a:r>
            <a:r>
              <a:rPr lang="en-US" altLang="zh-CN" sz="1800" dirty="0" err="1"/>
              <a:t>Galerkin</a:t>
            </a:r>
            <a:r>
              <a:rPr lang="en-US" altLang="zh-CN" sz="1800" dirty="0"/>
              <a:t> solution of the Reynolds-averaged </a:t>
            </a:r>
            <a:r>
              <a:rPr lang="en-US" altLang="zh-CN" sz="1800" dirty="0" err="1"/>
              <a:t>Navier</a:t>
            </a:r>
            <a:r>
              <a:rPr lang="en-US" altLang="zh-CN" sz="1800" dirty="0"/>
              <a:t>–Stokes and k–ω turbulence model equations. Computers &amp; Fluids, 2005, 34(4): 507-540.</a:t>
            </a:r>
            <a:endParaRPr lang="zh-CN" altLang="zh-CN" sz="1800" dirty="0"/>
          </a:p>
          <a:p>
            <a:pPr lvl="0"/>
            <a:r>
              <a:rPr lang="en-US" altLang="zh-CN" sz="1800" dirty="0"/>
              <a:t>Wang Z J, Gao H. A unifying lifting collocation penalty formulation including the discontinuous </a:t>
            </a:r>
            <a:r>
              <a:rPr lang="en-US" altLang="zh-CN" sz="1800" dirty="0" err="1"/>
              <a:t>Galerkin</a:t>
            </a:r>
            <a:r>
              <a:rPr lang="en-US" altLang="zh-CN" sz="1800" dirty="0"/>
              <a:t>, spectral volume/difference methods for conservation laws on mixed grids . Journal of Computational Physics, 2009, 228(21): 8161-8186.</a:t>
            </a:r>
            <a:endParaRPr lang="zh-CN" altLang="zh-CN" sz="1800" dirty="0"/>
          </a:p>
          <a:p>
            <a:r>
              <a:rPr lang="en-US" altLang="zh-CN" sz="1800" dirty="0"/>
              <a:t>Cockburn B, Shu C W. The local discontinuous </a:t>
            </a:r>
            <a:r>
              <a:rPr lang="en-US" altLang="zh-CN" sz="1800" dirty="0" err="1"/>
              <a:t>Galerkin</a:t>
            </a:r>
            <a:r>
              <a:rPr lang="en-US" altLang="zh-CN" sz="1800" dirty="0"/>
              <a:t> method for time-dependent convection-diffusion systems. SIAM Journal on Numerical Analysis, 1998, 35(6): 2440-2463.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0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高精度有限差分</a:t>
            </a:r>
            <a:endParaRPr lang="en-US" altLang="zh-CN" dirty="0"/>
          </a:p>
          <a:p>
            <a:pPr lvl="1"/>
            <a:r>
              <a:rPr lang="en-US" altLang="zh-CN" dirty="0" smtClean="0"/>
              <a:t>Li. et. al. </a:t>
            </a:r>
            <a:r>
              <a:rPr lang="zh-CN" altLang="en-US" dirty="0" smtClean="0"/>
              <a:t>高超声速边界层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Nagarajan</a:t>
            </a:r>
            <a:r>
              <a:rPr lang="en-US" altLang="zh-CN" dirty="0" smtClean="0"/>
              <a:t> </a:t>
            </a:r>
            <a:r>
              <a:rPr lang="zh-CN" altLang="en-US" dirty="0" smtClean="0"/>
              <a:t>紧致有限差分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Toro ADER</a:t>
            </a:r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994" y="6270839"/>
            <a:ext cx="72282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Li XL, Fu DX, Ma YW. Direct numerical simulation of a spatially evolving supersonic turbulent boundary layer at Ma= </a:t>
            </a:r>
            <a:r>
              <a:rPr lang="en-US" altLang="zh-CN" sz="1050" dirty="0" smtClean="0"/>
              <a:t>6</a:t>
            </a:r>
          </a:p>
          <a:p>
            <a:r>
              <a:rPr lang="en-US" altLang="zh-CN" sz="1050" dirty="0" err="1"/>
              <a:t>Nagarajan</a:t>
            </a:r>
            <a:r>
              <a:rPr lang="en-US" altLang="zh-CN" sz="1050" dirty="0"/>
              <a:t> S, </a:t>
            </a:r>
            <a:r>
              <a:rPr lang="en-US" altLang="zh-CN" sz="1050" dirty="0" err="1"/>
              <a:t>Lele</a:t>
            </a:r>
            <a:r>
              <a:rPr lang="en-US" altLang="zh-CN" sz="1050" dirty="0"/>
              <a:t> S K, </a:t>
            </a:r>
            <a:r>
              <a:rPr lang="en-US" altLang="zh-CN" sz="1050" dirty="0" err="1"/>
              <a:t>Ferziger</a:t>
            </a:r>
            <a:r>
              <a:rPr lang="en-US" altLang="zh-CN" sz="1050" dirty="0"/>
              <a:t> J H. A robust high-order compact method for large </a:t>
            </a:r>
            <a:r>
              <a:rPr lang="en-US" altLang="zh-CN" sz="1050" dirty="0" smtClean="0"/>
              <a:t>eddy simulation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 smtClean="0"/>
              <a:t>Titarev</a:t>
            </a:r>
            <a:r>
              <a:rPr lang="en-US" altLang="zh-CN" sz="1050" dirty="0" smtClean="0"/>
              <a:t> </a:t>
            </a:r>
            <a:r>
              <a:rPr lang="en-US" altLang="zh-CN" sz="1050" dirty="0"/>
              <a:t>V A, Toro E F. ADER schemes for three-dimensional non-linear hyperbolic systems.</a:t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 err="1"/>
              <a:t>Bassi</a:t>
            </a:r>
            <a:r>
              <a:rPr lang="en-US" altLang="zh-CN" sz="1800" dirty="0"/>
              <a:t> F, </a:t>
            </a:r>
            <a:r>
              <a:rPr lang="en-US" altLang="zh-CN" sz="1800" dirty="0" err="1"/>
              <a:t>Rebay</a:t>
            </a:r>
            <a:r>
              <a:rPr lang="en-US" altLang="zh-CN" sz="1800" dirty="0"/>
              <a:t> S. A high-order accurate discontinuous finite element method for the numerical solution of the compressible </a:t>
            </a:r>
            <a:r>
              <a:rPr lang="en-US" altLang="zh-CN" sz="1800" dirty="0" err="1"/>
              <a:t>Navier</a:t>
            </a:r>
            <a:r>
              <a:rPr lang="en-US" altLang="zh-CN" sz="1800" dirty="0"/>
              <a:t>–Stokes equations. Journal of computational physics, 1997, 131(2): 267-279.</a:t>
            </a:r>
            <a:endParaRPr lang="zh-CN" altLang="zh-CN" sz="1800" dirty="0"/>
          </a:p>
          <a:p>
            <a:pPr lvl="0"/>
            <a:r>
              <a:rPr lang="en-US" altLang="zh-CN" sz="1800" dirty="0"/>
              <a:t>Gottlieb S, Shu C W, </a:t>
            </a:r>
            <a:r>
              <a:rPr lang="en-US" altLang="zh-CN" sz="1800" dirty="0" err="1"/>
              <a:t>Tadmor</a:t>
            </a:r>
            <a:r>
              <a:rPr lang="en-US" altLang="zh-CN" sz="1800" dirty="0"/>
              <a:t> E. Strong stability-preserving high-order time discretization methods. SIAM review, 2001, 43(1): 89-112.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Smagorinsky</a:t>
            </a:r>
            <a:r>
              <a:rPr lang="en-US" altLang="zh-CN" sz="1800" dirty="0"/>
              <a:t> J. General circulation experiments with the primitive equations: I. The basic experiment. Monthly weather review, 1963, 91(3): 99-164.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Germano</a:t>
            </a:r>
            <a:r>
              <a:rPr lang="en-US" altLang="zh-CN" sz="1800" dirty="0"/>
              <a:t> M, </a:t>
            </a:r>
            <a:r>
              <a:rPr lang="en-US" altLang="zh-CN" sz="1800" dirty="0" err="1"/>
              <a:t>Piomelli</a:t>
            </a:r>
            <a:r>
              <a:rPr lang="en-US" altLang="zh-CN" sz="1800" dirty="0"/>
              <a:t> U, </a:t>
            </a:r>
            <a:r>
              <a:rPr lang="en-US" altLang="zh-CN" sz="1800" dirty="0" err="1"/>
              <a:t>Moin</a:t>
            </a:r>
            <a:r>
              <a:rPr lang="en-US" altLang="zh-CN" sz="1800" dirty="0"/>
              <a:t> P, et al. A dynamic </a:t>
            </a:r>
            <a:r>
              <a:rPr lang="en-US" altLang="zh-CN" sz="1800" dirty="0" err="1"/>
              <a:t>subgrid</a:t>
            </a:r>
            <a:r>
              <a:rPr lang="zh-CN" altLang="zh-CN" sz="1800" dirty="0"/>
              <a:t>‐</a:t>
            </a:r>
            <a:r>
              <a:rPr lang="en-US" altLang="zh-CN" sz="1800" dirty="0"/>
              <a:t>scale eddy viscosity model. Physics of Fluids A: Fluid Dynamics, 1991, 3(7): 1760-1765.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Meneveau</a:t>
            </a:r>
            <a:r>
              <a:rPr lang="en-US" altLang="zh-CN" sz="1800" dirty="0"/>
              <a:t> C, Lund T S, Cabot W H. A </a:t>
            </a:r>
            <a:r>
              <a:rPr lang="en-US" altLang="zh-CN" sz="1800" dirty="0" err="1"/>
              <a:t>Lagrangian</a:t>
            </a:r>
            <a:r>
              <a:rPr lang="en-US" altLang="zh-CN" sz="1800" dirty="0"/>
              <a:t> dynamic </a:t>
            </a:r>
            <a:r>
              <a:rPr lang="en-US" altLang="zh-CN" sz="1800" dirty="0" err="1"/>
              <a:t>subgrid</a:t>
            </a:r>
            <a:r>
              <a:rPr lang="en-US" altLang="zh-CN" sz="1800" dirty="0"/>
              <a:t>-scale model of turbulence. Journal of Fluid Mechanics, 1996, 319: 353-385.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Meneveau</a:t>
            </a:r>
            <a:r>
              <a:rPr lang="en-US" altLang="zh-CN" sz="1800" dirty="0"/>
              <a:t> C, Katz J. Scale-invariance and turbulence models for large-eddy simulation. Annual Review of Fluid Mechanics, 2000, 32(1): 1-32.</a:t>
            </a:r>
            <a:endParaRPr lang="zh-CN" altLang="zh-CN" sz="1800" dirty="0"/>
          </a:p>
          <a:p>
            <a:r>
              <a:rPr lang="en-US" altLang="zh-CN" sz="1800" dirty="0" err="1"/>
              <a:t>Zang</a:t>
            </a:r>
            <a:r>
              <a:rPr lang="en-US" altLang="zh-CN" sz="1800" dirty="0"/>
              <a:t> Y, Street R L, </a:t>
            </a:r>
            <a:r>
              <a:rPr lang="en-US" altLang="zh-CN" sz="1800" dirty="0" err="1"/>
              <a:t>Koseff</a:t>
            </a:r>
            <a:r>
              <a:rPr lang="en-US" altLang="zh-CN" sz="1800" dirty="0"/>
              <a:t> J R. A dynamic mixed </a:t>
            </a:r>
            <a:r>
              <a:rPr lang="en-US" altLang="zh-CN" sz="1800" dirty="0" err="1"/>
              <a:t>subgrid</a:t>
            </a:r>
            <a:r>
              <a:rPr lang="zh-CN" altLang="zh-CN" sz="1800" dirty="0"/>
              <a:t>‐</a:t>
            </a:r>
            <a:r>
              <a:rPr lang="en-US" altLang="zh-CN" sz="1800" dirty="0"/>
              <a:t>scale model and its application to turbulent recirculating flows. Physics of Fluids A: Fluid Dynamics, 1993, 5(12): 3186-3196.</a:t>
            </a:r>
            <a:endParaRPr lang="zh-CN" altLang="zh-CN" sz="1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41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/>
              <a:t>Grinstein F </a:t>
            </a:r>
            <a:r>
              <a:rPr lang="en-US" altLang="zh-CN" sz="1800" dirty="0" err="1"/>
              <a:t>F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Margolin</a:t>
            </a:r>
            <a:r>
              <a:rPr lang="en-US" altLang="zh-CN" sz="1800" dirty="0"/>
              <a:t> L G, Rider W J (</a:t>
            </a:r>
            <a:r>
              <a:rPr lang="en-US" altLang="zh-CN" sz="1800" dirty="0" err="1"/>
              <a:t>Eds</a:t>
            </a:r>
            <a:r>
              <a:rPr lang="en-US" altLang="zh-CN" sz="1800" dirty="0"/>
              <a:t>). Implicit large eddy simulation: computing turbulent fluid dynamic]. Cambridge: Cambridge university press, 2007.</a:t>
            </a:r>
            <a:endParaRPr lang="zh-CN" altLang="zh-CN" sz="1800" dirty="0"/>
          </a:p>
          <a:p>
            <a:pPr lvl="0"/>
            <a:r>
              <a:rPr lang="en-US" altLang="zh-CN" sz="1800" dirty="0"/>
              <a:t>Li Y, Wang Z J. A priori and a posteriori evaluations of sub-grid scale models for the Burgers’ equation. Computers &amp; Fluids, 2016, 139: 92-104.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Domaradzki</a:t>
            </a:r>
            <a:r>
              <a:rPr lang="en-US" altLang="zh-CN" sz="1800" dirty="0"/>
              <a:t> J A, Xiao Z, </a:t>
            </a:r>
            <a:r>
              <a:rPr lang="en-US" altLang="zh-CN" sz="1800" dirty="0" err="1"/>
              <a:t>Smolarkiewicz</a:t>
            </a:r>
            <a:r>
              <a:rPr lang="en-US" altLang="zh-CN" sz="1800" dirty="0"/>
              <a:t> P K. Effective eddy viscosities in implicit large eddy simulations of turbulent flows. Physics of Fluids, 2003, 15(12): 3890-3893.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Roshko</a:t>
            </a:r>
            <a:r>
              <a:rPr lang="en-US" altLang="zh-CN" sz="1800" dirty="0"/>
              <a:t> A. Experiments on the flow past a circular cylinder at very high Reynolds number. Journal of Fluid Mechanics, 1961, 10(03): 345-356.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Kravchenko</a:t>
            </a:r>
            <a:r>
              <a:rPr lang="en-US" altLang="zh-CN" sz="1800" dirty="0"/>
              <a:t> A G, </a:t>
            </a:r>
            <a:r>
              <a:rPr lang="en-US" altLang="zh-CN" sz="1800" dirty="0" err="1"/>
              <a:t>Moin</a:t>
            </a:r>
            <a:r>
              <a:rPr lang="en-US" altLang="zh-CN" sz="1800" dirty="0"/>
              <a:t> P. Numerical studies of flow over a circular cylinder at Re D= 3900. Physics of fluids, 2000, 12(2): 403-417.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Geuzaine</a:t>
            </a:r>
            <a:r>
              <a:rPr lang="en-US" altLang="zh-CN" sz="1800" dirty="0"/>
              <a:t> C, </a:t>
            </a:r>
            <a:r>
              <a:rPr lang="en-US" altLang="zh-CN" sz="1800" dirty="0" err="1"/>
              <a:t>Remacle</a:t>
            </a:r>
            <a:r>
              <a:rPr lang="en-US" altLang="zh-CN" sz="1800" dirty="0"/>
              <a:t> J F. </a:t>
            </a:r>
            <a:r>
              <a:rPr lang="en-US" altLang="zh-CN" sz="1800" dirty="0" err="1"/>
              <a:t>Gmsh</a:t>
            </a:r>
            <a:r>
              <a:rPr lang="en-US" altLang="zh-CN" sz="1800" dirty="0"/>
              <a:t>: A 3-D finite element mesh generator with built-in pre-and post-processing facilities. International Journal for Numerical Methods in Engineering, 2009, 79(11): 1309-1331.</a:t>
            </a:r>
            <a:endParaRPr lang="zh-CN" altLang="zh-CN" sz="1800" dirty="0"/>
          </a:p>
          <a:p>
            <a:r>
              <a:rPr lang="en-US" altLang="zh-CN" sz="1800" dirty="0" err="1"/>
              <a:t>Norberg</a:t>
            </a:r>
            <a:r>
              <a:rPr lang="en-US" altLang="zh-CN" sz="1800" dirty="0"/>
              <a:t> C. An experimental investigation of the flow around a circular cylinder: influence of aspect ratio. Journal of Fluid Mechanics, 1994, 258: 287-316.</a:t>
            </a:r>
            <a:endParaRPr lang="zh-CN" altLang="zh-CN" sz="1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4231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 err="1"/>
              <a:t>Lehmkuhl</a:t>
            </a:r>
            <a:r>
              <a:rPr lang="en-US" altLang="zh-CN" sz="1800" dirty="0"/>
              <a:t> O, Rodríguez I, </a:t>
            </a:r>
            <a:r>
              <a:rPr lang="en-US" altLang="zh-CN" sz="1800" dirty="0" err="1"/>
              <a:t>Borrell</a:t>
            </a:r>
            <a:r>
              <a:rPr lang="en-US" altLang="zh-CN" sz="1800" dirty="0"/>
              <a:t> R, et al. Low-frequency unsteadiness in the vortex formation region of a circular cylinder. Physics of Fluids, 2013, 25(8): 85-109.</a:t>
            </a:r>
            <a:endParaRPr lang="zh-CN" altLang="zh-CN" sz="1800" dirty="0"/>
          </a:p>
          <a:p>
            <a:pPr lvl="0"/>
            <a:r>
              <a:rPr lang="en-US" altLang="zh-CN" sz="1800" dirty="0"/>
              <a:t>Lourenco L M, Shih C. Characteristics of the plane turbulent near wake of a circular cylinder, a particle image velocimetry study. Private communication, 1993.</a:t>
            </a:r>
            <a:endParaRPr lang="zh-CN" altLang="zh-CN" sz="1800" dirty="0"/>
          </a:p>
          <a:p>
            <a:pPr lvl="0"/>
            <a:r>
              <a:rPr lang="en-US" altLang="zh-CN" sz="1800" dirty="0"/>
              <a:t>Ong L, Wallace J. The velocity field of the turbulent very near wake of a circular cylinder. Experiments in fluids, 1996, 20(6): 441-453.</a:t>
            </a:r>
            <a:endParaRPr lang="zh-CN" altLang="zh-CN" sz="1800" dirty="0"/>
          </a:p>
          <a:p>
            <a:pPr lvl="0"/>
            <a:r>
              <a:rPr lang="en-US" altLang="zh-CN" sz="1800" dirty="0"/>
              <a:t>Mittal R, </a:t>
            </a:r>
            <a:r>
              <a:rPr lang="en-US" altLang="zh-CN" sz="1800" dirty="0" err="1"/>
              <a:t>Moin</a:t>
            </a:r>
            <a:r>
              <a:rPr lang="en-US" altLang="zh-CN" sz="1800" dirty="0"/>
              <a:t> P. Suitability of upwind-biased finite difference schemes for large-eddy simulation of turbulent flows. AIAA journal, 1997, 35(8): 1415-1417.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Duprat</a:t>
            </a:r>
            <a:r>
              <a:rPr lang="en-US" altLang="zh-CN" sz="1800" dirty="0"/>
              <a:t> C, </a:t>
            </a:r>
            <a:r>
              <a:rPr lang="en-US" altLang="zh-CN" sz="1800" dirty="0" err="1"/>
              <a:t>Balarac</a:t>
            </a:r>
            <a:r>
              <a:rPr lang="en-US" altLang="zh-CN" sz="1800" dirty="0"/>
              <a:t> G, </a:t>
            </a:r>
            <a:r>
              <a:rPr lang="en-US" altLang="zh-CN" sz="1800" dirty="0" err="1"/>
              <a:t>Métais</a:t>
            </a:r>
            <a:r>
              <a:rPr lang="en-US" altLang="zh-CN" sz="1800" dirty="0"/>
              <a:t> O, </a:t>
            </a:r>
            <a:r>
              <a:rPr lang="en-US" altLang="zh-CN" sz="1800" dirty="0" err="1"/>
              <a:t>Congedo</a:t>
            </a:r>
            <a:r>
              <a:rPr lang="en-US" altLang="zh-CN" sz="1800" dirty="0"/>
              <a:t>, P. M, </a:t>
            </a:r>
            <a:r>
              <a:rPr lang="en-US" altLang="zh-CN" sz="1800" dirty="0" err="1"/>
              <a:t>Brugière</a:t>
            </a:r>
            <a:r>
              <a:rPr lang="en-US" altLang="zh-CN" sz="1800" dirty="0"/>
              <a:t>, O. A wall-layer model for large-eddy simulations of turbulent flows with/out pressure gradient. Physics of Fluids, 2011, 23(1): 015101.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Lodato</a:t>
            </a:r>
            <a:r>
              <a:rPr lang="en-US" altLang="zh-CN" sz="1800" dirty="0"/>
              <a:t> G, </a:t>
            </a:r>
            <a:r>
              <a:rPr lang="en-US" altLang="zh-CN" sz="1800" dirty="0" err="1"/>
              <a:t>Castonguay</a:t>
            </a:r>
            <a:r>
              <a:rPr lang="en-US" altLang="zh-CN" sz="1800" dirty="0"/>
              <a:t> P, Jameson A. Structural wall-modeled LES using a high-order spectral difference scheme for unstructured meshes. Flow, turbulence and combustion, 2014, 92(1-2): 579-606.</a:t>
            </a:r>
            <a:endParaRPr lang="zh-CN" altLang="zh-CN" sz="1800" dirty="0"/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59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/>
              <a:t>Park G I, </a:t>
            </a:r>
            <a:r>
              <a:rPr lang="en-US" altLang="zh-CN" sz="1800" dirty="0" err="1"/>
              <a:t>Moin</a:t>
            </a:r>
            <a:r>
              <a:rPr lang="en-US" altLang="zh-CN" sz="1800" dirty="0"/>
              <a:t> P. An improved dynamic non-equilibrium wall-model for large eddy simulation. Physics of Fluids, 2014, 26(1): 37-48.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Kalitzin</a:t>
            </a:r>
            <a:r>
              <a:rPr lang="en-US" altLang="zh-CN" sz="1800" dirty="0"/>
              <a:t> G, Medic G, </a:t>
            </a:r>
            <a:r>
              <a:rPr lang="en-US" altLang="zh-CN" sz="1800" dirty="0" err="1"/>
              <a:t>Iaccarino</a:t>
            </a:r>
            <a:r>
              <a:rPr lang="en-US" altLang="zh-CN" sz="1800" dirty="0"/>
              <a:t> G, Durbin P. Near-wall behavior of RANS turbulence models and implications for wall functions[J]. Journal of Computational Physics, 2005, 204(1): 265-291.</a:t>
            </a:r>
            <a:endParaRPr lang="zh-CN" altLang="zh-CN" sz="1800" dirty="0"/>
          </a:p>
          <a:p>
            <a:pPr lvl="0"/>
            <a:r>
              <a:rPr lang="en-US" altLang="zh-CN" sz="1800" dirty="0"/>
              <a:t>Coles D. The law of the wake in the turbulent boundary layer[J]. Journal of Fluid Mechanics, 1956, 1(02): 191-226.</a:t>
            </a:r>
            <a:endParaRPr lang="zh-CN" altLang="zh-CN" sz="1800" dirty="0"/>
          </a:p>
          <a:p>
            <a:pPr lvl="0"/>
            <a:r>
              <a:rPr lang="en-US" altLang="zh-CN" sz="1800" dirty="0"/>
              <a:t>Berger M, </a:t>
            </a:r>
            <a:r>
              <a:rPr lang="en-US" altLang="zh-CN" sz="1800" dirty="0" err="1"/>
              <a:t>Aftosmis</a:t>
            </a:r>
            <a:r>
              <a:rPr lang="en-US" altLang="zh-CN" sz="1800" dirty="0"/>
              <a:t> M. Progress towards a Cartesian cut-cell method for viscous compressible flow. //50th AIAA Aerospace Sciences Meeting Including the New Horizons Forum and Aerospace Exposition. 2012: 1301.</a:t>
            </a:r>
            <a:endParaRPr lang="zh-CN" altLang="zh-CN" sz="1800" dirty="0"/>
          </a:p>
          <a:p>
            <a:pPr lvl="0"/>
            <a:r>
              <a:rPr lang="en-US" altLang="zh-CN" sz="1800" dirty="0"/>
              <a:t>Ridders C. A new algorithm for computing a single root of a real continuous function. IEEE Transactions on circuits and systems, 1979, 26(11): 979-980.</a:t>
            </a:r>
            <a:endParaRPr lang="zh-CN" altLang="zh-CN" sz="1800" dirty="0"/>
          </a:p>
          <a:p>
            <a:pPr lvl="0"/>
            <a:r>
              <a:rPr lang="en-US" altLang="zh-CN" sz="1800" dirty="0"/>
              <a:t>Dean R B. Reynolds number dependence of skin friction and other bulk flow variables in two-dimensional rectangular duct flow. J. Fluids </a:t>
            </a:r>
            <a:r>
              <a:rPr lang="en-US" altLang="zh-CN" sz="1800" dirty="0" err="1"/>
              <a:t>Eng</a:t>
            </a:r>
            <a:r>
              <a:rPr lang="en-US" altLang="zh-CN" sz="1800" dirty="0"/>
              <a:t>, 1978, 100(2): 215-223.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Nikitin</a:t>
            </a:r>
            <a:r>
              <a:rPr lang="en-US" altLang="zh-CN" sz="1800" dirty="0"/>
              <a:t> N V, </a:t>
            </a:r>
            <a:r>
              <a:rPr lang="en-US" altLang="zh-CN" sz="1800" dirty="0" err="1"/>
              <a:t>Nicoud</a:t>
            </a:r>
            <a:r>
              <a:rPr lang="en-US" altLang="zh-CN" sz="1800" dirty="0"/>
              <a:t> F, </a:t>
            </a:r>
            <a:r>
              <a:rPr lang="en-US" altLang="zh-CN" sz="1800" dirty="0" err="1"/>
              <a:t>Wasistho</a:t>
            </a:r>
            <a:r>
              <a:rPr lang="en-US" altLang="zh-CN" sz="1800" dirty="0"/>
              <a:t> B, Squires K D, </a:t>
            </a:r>
            <a:r>
              <a:rPr lang="en-US" altLang="zh-CN" sz="1800" dirty="0" err="1"/>
              <a:t>Spalart</a:t>
            </a:r>
            <a:r>
              <a:rPr lang="en-US" altLang="zh-CN" sz="1800" dirty="0"/>
              <a:t> P R. An approach to wall modeling in large-eddy simulations. Physics of fluids, 2000, 12(7): 1629-1632.</a:t>
            </a:r>
            <a:endParaRPr lang="zh-CN" altLang="zh-CN" sz="1800" dirty="0"/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851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 err="1"/>
              <a:t>Fröhlich</a:t>
            </a:r>
            <a:r>
              <a:rPr lang="en-US" altLang="zh-CN" sz="1800" dirty="0"/>
              <a:t> J, </a:t>
            </a:r>
            <a:r>
              <a:rPr lang="en-US" altLang="zh-CN" sz="1800" dirty="0" err="1"/>
              <a:t>Mellen</a:t>
            </a:r>
            <a:r>
              <a:rPr lang="en-US" altLang="zh-CN" sz="1800" dirty="0"/>
              <a:t> C P, </a:t>
            </a:r>
            <a:r>
              <a:rPr lang="en-US" altLang="zh-CN" sz="1800" dirty="0" err="1"/>
              <a:t>Rodi</a:t>
            </a:r>
            <a:r>
              <a:rPr lang="en-US" altLang="zh-CN" sz="1800" dirty="0"/>
              <a:t> W, </a:t>
            </a:r>
            <a:r>
              <a:rPr lang="en-US" altLang="zh-CN" sz="1800" dirty="0" err="1"/>
              <a:t>Temmerman</a:t>
            </a:r>
            <a:r>
              <a:rPr lang="en-US" altLang="zh-CN" sz="1800" dirty="0"/>
              <a:t> L, </a:t>
            </a:r>
            <a:r>
              <a:rPr lang="en-US" altLang="zh-CN" sz="1800" dirty="0" err="1"/>
              <a:t>Leschziner</a:t>
            </a:r>
            <a:r>
              <a:rPr lang="en-US" altLang="zh-CN" sz="1800" dirty="0"/>
              <a:t> M A, Highly resolved large-eddy simulation of separated flow in a channel with </a:t>
            </a:r>
            <a:r>
              <a:rPr lang="en-US" altLang="zh-CN" sz="1800" dirty="0" err="1"/>
              <a:t>streamwise</a:t>
            </a:r>
            <a:r>
              <a:rPr lang="en-US" altLang="zh-CN" sz="1800" dirty="0"/>
              <a:t> periodic constrictions. Journal of Fluid Mechanics, 2005, 526: 19-66.</a:t>
            </a:r>
            <a:endParaRPr lang="zh-CN" altLang="zh-CN" sz="1800" dirty="0"/>
          </a:p>
          <a:p>
            <a:pPr lvl="0"/>
            <a:r>
              <a:rPr lang="en-US" altLang="zh-CN" sz="1800" dirty="0"/>
              <a:t>Rapp C, Manhart M. Flow over periodic hills: an experimental study. Experiments in fluids, 2011, 51(1): 247-269.</a:t>
            </a:r>
            <a:endParaRPr lang="zh-CN" altLang="zh-CN" sz="1800" dirty="0"/>
          </a:p>
          <a:p>
            <a:pPr lvl="0"/>
            <a:r>
              <a:rPr lang="en-US" altLang="zh-CN" sz="1800" dirty="0"/>
              <a:t>Sherry M, </a:t>
            </a:r>
            <a:r>
              <a:rPr lang="en-US" altLang="zh-CN" sz="1800" dirty="0" err="1"/>
              <a:t>Jacono</a:t>
            </a:r>
            <a:r>
              <a:rPr lang="en-US" altLang="zh-CN" sz="1800" dirty="0"/>
              <a:t> D L, Sheridan J. An experimental investigation of the recirculation zone formed downstream of a forward facing step. Journal of Wind Engineering and Industrial Aerodynamics, 2010, 98(12): 888-894.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Zukoski</a:t>
            </a:r>
            <a:r>
              <a:rPr lang="en-US" altLang="zh-CN" sz="1800" dirty="0"/>
              <a:t> E </a:t>
            </a:r>
            <a:r>
              <a:rPr lang="en-US" altLang="zh-CN" sz="1800" dirty="0" err="1"/>
              <a:t>E</a:t>
            </a:r>
            <a:r>
              <a:rPr lang="en-US" altLang="zh-CN" sz="1800" dirty="0"/>
              <a:t>. Turbulent boundary-layer separation in front of a forward-facing step. AIAA journal, 1967, 5(10): 1746-1753.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Largeau</a:t>
            </a:r>
            <a:r>
              <a:rPr lang="en-US" altLang="zh-CN" sz="1800" dirty="0"/>
              <a:t> J F, </a:t>
            </a:r>
            <a:r>
              <a:rPr lang="en-US" altLang="zh-CN" sz="1800" dirty="0" err="1"/>
              <a:t>Moriniere</a:t>
            </a:r>
            <a:r>
              <a:rPr lang="en-US" altLang="zh-CN" sz="1800" dirty="0"/>
              <a:t> V. Wall pressure fluctuations and topology in separated flows over a forward-facing step. Experiments in Fluids, 2007, 42(1): 21.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Camussi</a:t>
            </a:r>
            <a:r>
              <a:rPr lang="en-US" altLang="zh-CN" sz="1800" dirty="0"/>
              <a:t> R, </a:t>
            </a:r>
            <a:r>
              <a:rPr lang="en-US" altLang="zh-CN" sz="1800" dirty="0" err="1"/>
              <a:t>Felli</a:t>
            </a:r>
            <a:r>
              <a:rPr lang="en-US" altLang="zh-CN" sz="1800" dirty="0"/>
              <a:t> M, Pereira F, et al. Statistical properties of wall pressure fluctuations over a forward-facing step. Physics of Fluids, 2008, 20(7): 075113.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Oztop</a:t>
            </a:r>
            <a:r>
              <a:rPr lang="en-US" altLang="zh-CN" sz="1800" dirty="0"/>
              <a:t> H F, </a:t>
            </a:r>
            <a:r>
              <a:rPr lang="en-US" altLang="zh-CN" sz="1800" dirty="0" err="1"/>
              <a:t>Mushatet</a:t>
            </a:r>
            <a:r>
              <a:rPr lang="en-US" altLang="zh-CN" sz="1800" dirty="0"/>
              <a:t> K S, Yılmaz İ. Analysis of turbulent flow and heat transfer over a double forward facing step with obstacles. International Communications in Heat and Mass Transfer, 2012, 39(9): 1395-1403.</a:t>
            </a:r>
            <a:endParaRPr lang="zh-CN" altLang="zh-CN" sz="1800" dirty="0"/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78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/>
              <a:t>Chiba K, Ishida R, Nakamura K. Mechanism for entry flow instability through a forward-facing step channel. Journal of non-</a:t>
            </a:r>
            <a:r>
              <a:rPr lang="en-US" altLang="zh-CN" sz="1800" dirty="0" err="1"/>
              <a:t>newtonian</a:t>
            </a:r>
            <a:r>
              <a:rPr lang="en-US" altLang="zh-CN" sz="1800" dirty="0"/>
              <a:t> fluid mechanics, 1995, 57(2-3): 271-282.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Stüer</a:t>
            </a:r>
            <a:r>
              <a:rPr lang="en-US" altLang="zh-CN" sz="1800" dirty="0"/>
              <a:t> H, </a:t>
            </a:r>
            <a:r>
              <a:rPr lang="en-US" altLang="zh-CN" sz="1800" dirty="0" err="1"/>
              <a:t>Gyr</a:t>
            </a:r>
            <a:r>
              <a:rPr lang="en-US" altLang="zh-CN" sz="1800" dirty="0"/>
              <a:t> A, </a:t>
            </a:r>
            <a:r>
              <a:rPr lang="en-US" altLang="zh-CN" sz="1800" dirty="0" err="1"/>
              <a:t>Kinzelbach</a:t>
            </a:r>
            <a:r>
              <a:rPr lang="en-US" altLang="zh-CN" sz="1800" dirty="0"/>
              <a:t> W. Laminar separation on a forward facing step. European Journal of Mechanics-B/Fluids, 1999, 18(4): 675-692.</a:t>
            </a:r>
            <a:endParaRPr lang="zh-CN" altLang="zh-CN" sz="1800" dirty="0"/>
          </a:p>
          <a:p>
            <a:pPr lvl="0"/>
            <a:r>
              <a:rPr lang="en-US" altLang="zh-CN" sz="1800" dirty="0"/>
              <a:t>Baron A, Tsou F K, Aung W. Flow field and heat transfer associated with laminar flow over a forward-facing step. //The 8th International Heat Transfer Conference, San Francisco. 1986: 22-29.</a:t>
            </a:r>
            <a:endParaRPr lang="zh-CN" altLang="zh-CN" sz="1800" dirty="0"/>
          </a:p>
          <a:p>
            <a:pPr lvl="0"/>
            <a:r>
              <a:rPr lang="en-US" altLang="zh-CN" sz="1800" dirty="0"/>
              <a:t>Wilhelm D, </a:t>
            </a:r>
            <a:r>
              <a:rPr lang="en-US" altLang="zh-CN" sz="1800" dirty="0" err="1"/>
              <a:t>Hartel</a:t>
            </a:r>
            <a:r>
              <a:rPr lang="en-US" altLang="zh-CN" sz="1800" dirty="0"/>
              <a:t> C, </a:t>
            </a:r>
            <a:r>
              <a:rPr lang="en-US" altLang="zh-CN" sz="1800" dirty="0" err="1"/>
              <a:t>Kleiser</a:t>
            </a:r>
            <a:r>
              <a:rPr lang="en-US" altLang="zh-CN" sz="1800" dirty="0"/>
              <a:t> L. Computational analysis of the two-dimensional-three-dimensional transition in forward-facing step flow. Journal of Fluid Mechanics, 2003, 489(1-27): 168.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Edelmann</a:t>
            </a:r>
            <a:r>
              <a:rPr lang="en-US" altLang="zh-CN" sz="1800" dirty="0"/>
              <a:t> C A. Influence of forward-facing steps on laminar-turbulent transition. Ph. D. Dissertation, University of Stuttgart, 2014.</a:t>
            </a:r>
            <a:endParaRPr lang="zh-CN" altLang="zh-CN" sz="1800" dirty="0"/>
          </a:p>
          <a:p>
            <a:pPr lvl="0"/>
            <a:r>
              <a:rPr lang="en-US" altLang="zh-CN" sz="1800" dirty="0" err="1"/>
              <a:t>Schlichting</a:t>
            </a:r>
            <a:r>
              <a:rPr lang="en-US" altLang="zh-CN" sz="1800" dirty="0"/>
              <a:t> H, </a:t>
            </a:r>
            <a:r>
              <a:rPr lang="en-US" altLang="zh-CN" sz="1800" dirty="0" err="1"/>
              <a:t>Gersten</a:t>
            </a:r>
            <a:r>
              <a:rPr lang="en-US" altLang="zh-CN" sz="1800" dirty="0"/>
              <a:t> K, Krause E, </a:t>
            </a:r>
            <a:r>
              <a:rPr lang="en-US" altLang="zh-CN" sz="1800" dirty="0" err="1"/>
              <a:t>Oertel</a:t>
            </a:r>
            <a:r>
              <a:rPr lang="en-US" altLang="zh-CN" sz="1800" dirty="0"/>
              <a:t> H. Boundary-layer theory. New York: </a:t>
            </a:r>
            <a:r>
              <a:rPr lang="en-US" altLang="zh-CN" sz="1800" dirty="0" err="1"/>
              <a:t>McGraw-hill</a:t>
            </a:r>
            <a:r>
              <a:rPr lang="en-US" altLang="zh-CN" sz="1800" dirty="0"/>
              <a:t>, 1960.</a:t>
            </a:r>
            <a:endParaRPr lang="zh-CN" altLang="zh-CN" sz="1800" dirty="0"/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42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参考文献（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1800" dirty="0" err="1"/>
              <a:t>Menter</a:t>
            </a:r>
            <a:r>
              <a:rPr lang="en-US" altLang="zh-CN" sz="1800" dirty="0"/>
              <a:t> F R, Langtry R B, </a:t>
            </a:r>
            <a:r>
              <a:rPr lang="en-US" altLang="zh-CN" sz="1800" dirty="0" err="1"/>
              <a:t>Likki</a:t>
            </a:r>
            <a:r>
              <a:rPr lang="en-US" altLang="zh-CN" sz="1800" dirty="0"/>
              <a:t> S R, </a:t>
            </a:r>
            <a:r>
              <a:rPr lang="en-US" altLang="zh-CN" sz="1800" dirty="0" err="1"/>
              <a:t>Suzen</a:t>
            </a:r>
            <a:r>
              <a:rPr lang="en-US" altLang="zh-CN" sz="1800" dirty="0"/>
              <a:t> Y B, Huang P G, </a:t>
            </a:r>
            <a:r>
              <a:rPr lang="en-US" altLang="zh-CN" sz="1800" dirty="0" err="1"/>
              <a:t>Völker</a:t>
            </a:r>
            <a:r>
              <a:rPr lang="en-US" altLang="zh-CN" sz="1800" dirty="0"/>
              <a:t> S. A correlation-based transition model using local variables—Part I: model formulation[J]. Journal of turbomachinery, 2006, 128(3): 413-422.</a:t>
            </a:r>
            <a:endParaRPr lang="zh-CN" altLang="zh-CN" sz="1800" dirty="0"/>
          </a:p>
          <a:p>
            <a:pPr lvl="0"/>
            <a:r>
              <a:rPr lang="en-US" altLang="zh-CN" sz="1800" dirty="0"/>
              <a:t>Wang L, Fu S. Development of an intermittency equation for the modeling of the supersonic/hypersonic boundary layer flow transition. Flow, turbulence and combustion, 2011, 87(1): 165-187.</a:t>
            </a:r>
            <a:endParaRPr lang="zh-CN" altLang="zh-CN" sz="1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2978</TotalTime>
  <Words>4669</Words>
  <Application>Microsoft Office PowerPoint</Application>
  <PresentationFormat>全屏显示(4:3)</PresentationFormat>
  <Paragraphs>628</Paragraphs>
  <Slides>66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9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高精度精细湍流模拟（1）</vt:lpstr>
      <vt:lpstr>高精度精细湍流模拟（2）</vt:lpstr>
      <vt:lpstr>研究目标</vt:lpstr>
      <vt:lpstr>2.通量重构方法</vt:lpstr>
      <vt:lpstr>通量重构方法（FR/CPR）</vt:lpstr>
      <vt:lpstr>通量重构方法（FR/CPR）</vt:lpstr>
      <vt:lpstr>数学形式</vt:lpstr>
      <vt:lpstr>粘性项的计算: BR2格式</vt:lpstr>
      <vt:lpstr>曲边网格处理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本章小结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瞬时流动（1）</vt:lpstr>
      <vt:lpstr>瞬时流动（2）</vt:lpstr>
      <vt:lpstr>瞬时流动（3）</vt:lpstr>
      <vt:lpstr>频谱分析（1）</vt:lpstr>
      <vt:lpstr>频谱分析（2）</vt:lpstr>
      <vt:lpstr>本章小结</vt:lpstr>
      <vt:lpstr>5.总结与展望</vt:lpstr>
      <vt:lpstr>总结</vt:lpstr>
      <vt:lpstr>研究展望</vt:lpstr>
      <vt:lpstr>谢谢！</vt:lpstr>
      <vt:lpstr>已发表的学术成果</vt:lpstr>
      <vt:lpstr>参考文献（1）</vt:lpstr>
      <vt:lpstr>参考文献（2）</vt:lpstr>
      <vt:lpstr>参考文献（3）</vt:lpstr>
      <vt:lpstr>参考文献（4）</vt:lpstr>
      <vt:lpstr>参考文献（5）</vt:lpstr>
      <vt:lpstr>参考文献（6）</vt:lpstr>
      <vt:lpstr>参考文献（7）</vt:lpstr>
      <vt:lpstr>参考文献（8）</vt:lpstr>
      <vt:lpstr>参考文献（9）</vt:lpstr>
      <vt:lpstr>参考文献（10）</vt:lpstr>
      <vt:lpstr>参考文献（11）</vt:lpstr>
      <vt:lpstr>参考文献（12）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703</cp:revision>
  <dcterms:created xsi:type="dcterms:W3CDTF">2017-02-26T06:21:04Z</dcterms:created>
  <dcterms:modified xsi:type="dcterms:W3CDTF">2017-05-25T07:23:02Z</dcterms:modified>
</cp:coreProperties>
</file>